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65" r:id="rId5"/>
    <p:sldId id="261" r:id="rId6"/>
    <p:sldId id="262" r:id="rId7"/>
    <p:sldId id="263" r:id="rId8"/>
    <p:sldId id="264" r:id="rId9"/>
    <p:sldId id="258" r:id="rId10"/>
    <p:sldId id="266" r:id="rId11"/>
    <p:sldId id="267" r:id="rId12"/>
    <p:sldId id="268" r:id="rId13"/>
    <p:sldId id="269" r:id="rId14"/>
    <p:sldId id="270" r:id="rId15"/>
    <p:sldId id="259" r:id="rId16"/>
    <p:sldId id="271" r:id="rId17"/>
    <p:sldId id="272" r:id="rId18"/>
    <p:sldId id="273" r:id="rId19"/>
    <p:sldId id="274" r:id="rId20"/>
    <p:sldId id="260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23F4-7B0E-4BDF-BC1B-B7A4BAAADFEF}" type="datetimeFigureOut">
              <a:rPr lang="en-CA" smtClean="0"/>
              <a:pPr/>
              <a:t>09/09/2014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DB0F065-3E07-4A89-B115-EBE0EAB6561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23F4-7B0E-4BDF-BC1B-B7A4BAAADFEF}" type="datetimeFigureOut">
              <a:rPr lang="en-CA" smtClean="0"/>
              <a:pPr/>
              <a:t>09/09/2014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F065-3E07-4A89-B115-EBE0EAB6561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DB0F065-3E07-4A89-B115-EBE0EAB6561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23F4-7B0E-4BDF-BC1B-B7A4BAAADFEF}" type="datetimeFigureOut">
              <a:rPr lang="en-CA" smtClean="0"/>
              <a:pPr/>
              <a:t>09/09/2014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23F4-7B0E-4BDF-BC1B-B7A4BAAADFEF}" type="datetimeFigureOut">
              <a:rPr lang="en-CA" smtClean="0"/>
              <a:pPr/>
              <a:t>09/09/2014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DB0F065-3E07-4A89-B115-EBE0EAB6561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23F4-7B0E-4BDF-BC1B-B7A4BAAADFEF}" type="datetimeFigureOut">
              <a:rPr lang="en-CA" smtClean="0"/>
              <a:pPr/>
              <a:t>09/09/2014</a:t>
            </a:fld>
            <a:endParaRPr lang="en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DB0F065-3E07-4A89-B115-EBE0EAB6561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39F23F4-7B0E-4BDF-BC1B-B7A4BAAADFEF}" type="datetimeFigureOut">
              <a:rPr lang="en-CA" smtClean="0"/>
              <a:pPr/>
              <a:t>09/09/2014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F065-3E07-4A89-B115-EBE0EAB6561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23F4-7B0E-4BDF-BC1B-B7A4BAAADFEF}" type="datetimeFigureOut">
              <a:rPr lang="en-CA" smtClean="0"/>
              <a:pPr/>
              <a:t>09/09/2014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CA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DB0F065-3E07-4A89-B115-EBE0EAB6561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23F4-7B0E-4BDF-BC1B-B7A4BAAADFEF}" type="datetimeFigureOut">
              <a:rPr lang="en-CA" smtClean="0"/>
              <a:pPr/>
              <a:t>09/09/2014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DB0F065-3E07-4A89-B115-EBE0EAB6561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23F4-7B0E-4BDF-BC1B-B7A4BAAADFEF}" type="datetimeFigureOut">
              <a:rPr lang="en-CA" smtClean="0"/>
              <a:pPr/>
              <a:t>09/09/2014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B0F065-3E07-4A89-B115-EBE0EAB6561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DB0F065-3E07-4A89-B115-EBE0EAB6561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23F4-7B0E-4BDF-BC1B-B7A4BAAADFEF}" type="datetimeFigureOut">
              <a:rPr lang="en-CA" smtClean="0"/>
              <a:pPr/>
              <a:t>09/09/2014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DB0F065-3E07-4A89-B115-EBE0EAB6561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39F23F4-7B0E-4BDF-BC1B-B7A4BAAADFEF}" type="datetimeFigureOut">
              <a:rPr lang="en-CA" smtClean="0"/>
              <a:pPr/>
              <a:t>09/09/2014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39F23F4-7B0E-4BDF-BC1B-B7A4BAAADFEF}" type="datetimeFigureOut">
              <a:rPr lang="en-CA" smtClean="0"/>
              <a:pPr/>
              <a:t>09/09/2014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DB0F065-3E07-4A89-B115-EBE0EAB6561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Historical Thinking Concepts</a:t>
            </a:r>
            <a:endParaRPr lang="en-CA" dirty="0"/>
          </a:p>
        </p:txBody>
      </p:sp>
      <p:pic>
        <p:nvPicPr>
          <p:cNvPr id="4" name="Content Placeholder 3" descr="ht-concepts-e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86050" y="1643050"/>
            <a:ext cx="3636475" cy="4572000"/>
          </a:xfrm>
        </p:spPr>
      </p:pic>
    </p:spTree>
    <p:extLst>
      <p:ext uri="{BB962C8B-B14F-4D97-AF65-F5344CB8AC3E}">
        <p14:creationId xmlns:p14="http://schemas.microsoft.com/office/powerpoint/2010/main" xmlns="" val="233169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and Consequence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Guidepost 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Change is driven by </a:t>
            </a:r>
            <a:r>
              <a:rPr lang="en-US" sz="2800" b="1" dirty="0" smtClean="0"/>
              <a:t>multiple causes</a:t>
            </a:r>
            <a:r>
              <a:rPr lang="en-US" sz="2800" dirty="0" smtClean="0"/>
              <a:t>, and results in </a:t>
            </a:r>
            <a:r>
              <a:rPr lang="en-US" sz="2800" b="1" dirty="0" smtClean="0"/>
              <a:t>multiple consequences</a:t>
            </a:r>
            <a:r>
              <a:rPr lang="en-US" sz="2800" dirty="0" smtClean="0"/>
              <a:t>. </a:t>
            </a:r>
            <a:endParaRPr lang="en-US" sz="2800" dirty="0" smtClean="0"/>
          </a:p>
          <a:p>
            <a:r>
              <a:rPr lang="en-US" sz="2800" dirty="0" smtClean="0"/>
              <a:t>These </a:t>
            </a:r>
            <a:r>
              <a:rPr lang="en-US" sz="2800" dirty="0" smtClean="0"/>
              <a:t>create a complex web of interrelated short-term and long-term causes and consequences.</a:t>
            </a:r>
            <a:endParaRPr lang="en-CA" sz="2800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and Consequence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Guidepost </a:t>
            </a:r>
            <a:r>
              <a:rPr lang="en-US" dirty="0" smtClean="0"/>
              <a:t>2</a:t>
            </a:r>
            <a:endParaRPr lang="en-US" dirty="0" smtClean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causes</a:t>
            </a:r>
            <a:r>
              <a:rPr lang="en-US" dirty="0" smtClean="0"/>
              <a:t> that lead to a particular historical event </a:t>
            </a:r>
            <a:r>
              <a:rPr lang="en-US" b="1" dirty="0" smtClean="0"/>
              <a:t>vary in their influence</a:t>
            </a:r>
            <a:r>
              <a:rPr lang="en-US" dirty="0" smtClean="0"/>
              <a:t>, with some being more important than others.</a:t>
            </a:r>
            <a:endParaRPr lang="en-C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Guidepost </a:t>
            </a:r>
            <a:r>
              <a:rPr lang="en-US" dirty="0" smtClean="0"/>
              <a:t>3</a:t>
            </a:r>
            <a:endParaRPr lang="en-US" dirty="0" smtClean="0"/>
          </a:p>
          <a:p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14876" y="4786322"/>
            <a:ext cx="4041775" cy="731520"/>
          </a:xfrm>
        </p:spPr>
        <p:txBody>
          <a:bodyPr/>
          <a:lstStyle/>
          <a:p>
            <a:r>
              <a:rPr lang="en-CA" sz="1600" b="0" dirty="0" smtClean="0">
                <a:solidFill>
                  <a:schemeClr val="tx1"/>
                </a:solidFill>
              </a:rPr>
              <a:t>Adolf Hitler attends a rally in the Munich </a:t>
            </a:r>
            <a:r>
              <a:rPr lang="en-CA" sz="1600" b="0" dirty="0" err="1" smtClean="0">
                <a:solidFill>
                  <a:schemeClr val="tx1"/>
                </a:solidFill>
              </a:rPr>
              <a:t>Odeonsplatz</a:t>
            </a:r>
            <a:r>
              <a:rPr lang="en-CA" sz="1600" b="0" dirty="0" smtClean="0">
                <a:solidFill>
                  <a:schemeClr val="tx1"/>
                </a:solidFill>
              </a:rPr>
              <a:t> to celebrate the declaration of war in </a:t>
            </a:r>
            <a:r>
              <a:rPr lang="en-CA" sz="1600" b="0" dirty="0" smtClean="0">
                <a:solidFill>
                  <a:schemeClr val="tx1"/>
                </a:solidFill>
              </a:rPr>
              <a:t>1914.</a:t>
            </a:r>
            <a:endParaRPr lang="en-CA" sz="16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Events result from the interplay of two types of factors: (1) </a:t>
            </a:r>
            <a:r>
              <a:rPr lang="en-US" b="1" dirty="0" smtClean="0"/>
              <a:t>historical actors</a:t>
            </a:r>
            <a:r>
              <a:rPr lang="en-US" dirty="0" smtClean="0"/>
              <a:t>, who are people (individuals or groups) who take actions that cause historical events, and (2) the social, political, economic, and cultural conditions within which the actors operate.</a:t>
            </a:r>
            <a:endParaRPr lang="en-CA" dirty="0"/>
          </a:p>
        </p:txBody>
      </p:sp>
      <p:pic>
        <p:nvPicPr>
          <p:cNvPr id="7" name="Content Placeholder 6" descr="Adolf Hitler attends a rally in the Munich Odeonsplatz to celebrate the declaration of war in 1914-ww2shots-people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14876" y="1857364"/>
            <a:ext cx="4038600" cy="27765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and Consequence</a:t>
            </a:r>
            <a:endParaRPr lang="en-C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Guidepost </a:t>
            </a:r>
            <a:r>
              <a:rPr lang="en-US" dirty="0" smtClean="0"/>
              <a:t>4</a:t>
            </a:r>
            <a:endParaRPr lang="en-US" dirty="0" smtClean="0"/>
          </a:p>
          <a:p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Historical actors cannot always predict the effect of conditions, opposing actions, and unforeseen reactions.</a:t>
            </a:r>
            <a:r>
              <a:rPr lang="en-CA" dirty="0" smtClean="0"/>
              <a:t> These have the effect of generating </a:t>
            </a:r>
            <a:r>
              <a:rPr lang="en-CA" b="1" dirty="0" smtClean="0"/>
              <a:t>unintended consequences</a:t>
            </a:r>
            <a:r>
              <a:rPr lang="en-CA" dirty="0" smtClean="0"/>
              <a:t>.</a:t>
            </a:r>
            <a:endParaRPr lang="en-US" dirty="0" smtClean="0"/>
          </a:p>
        </p:txBody>
      </p:sp>
      <p:pic>
        <p:nvPicPr>
          <p:cNvPr id="7" name="Content Placeholder 6" descr="unintended_consequences__by_sebreg-d38do82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929190" y="2428868"/>
            <a:ext cx="3838397" cy="34204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and Consequence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Guidepost </a:t>
            </a:r>
            <a:r>
              <a:rPr lang="en-US" dirty="0" smtClean="0"/>
              <a:t> 5</a:t>
            </a:r>
            <a:endParaRPr lang="en-US" dirty="0" smtClean="0"/>
          </a:p>
          <a:p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The events of history were </a:t>
            </a:r>
            <a:r>
              <a:rPr lang="en-US" b="1" dirty="0" smtClean="0"/>
              <a:t>not inevitable</a:t>
            </a:r>
            <a:r>
              <a:rPr lang="en-US" dirty="0" smtClean="0"/>
              <a:t>, any more than those of the future are. Alter a single action or condition, and an event might have turned out differently.</a:t>
            </a:r>
            <a:endParaRPr lang="en-CA" dirty="0"/>
          </a:p>
        </p:txBody>
      </p:sp>
      <p:pic>
        <p:nvPicPr>
          <p:cNvPr id="7" name="Content Placeholder 6" descr="Global-Warming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86314" y="2786058"/>
            <a:ext cx="4038600" cy="282071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and Consequence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Continuity &amp; Change</a:t>
            </a:r>
            <a:endParaRPr lang="en-CA" dirty="0"/>
          </a:p>
        </p:txBody>
      </p:sp>
      <p:pic>
        <p:nvPicPr>
          <p:cNvPr id="7" name="Content Placeholder 6" descr="egp.edu.02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928926" y="1714488"/>
            <a:ext cx="3357585" cy="4486574"/>
          </a:xfrm>
        </p:spPr>
      </p:pic>
    </p:spTree>
    <p:extLst>
      <p:ext uri="{BB962C8B-B14F-4D97-AF65-F5344CB8AC3E}">
        <p14:creationId xmlns:p14="http://schemas.microsoft.com/office/powerpoint/2010/main" xmlns="" val="242810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Continuity &amp; Change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Guidepost 1</a:t>
            </a:r>
            <a:endParaRPr lang="en-CA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Continuity and change are </a:t>
            </a:r>
            <a:r>
              <a:rPr lang="en-US" b="1" dirty="0" smtClean="0"/>
              <a:t>interwoven</a:t>
            </a:r>
            <a:r>
              <a:rPr lang="en-US" dirty="0" smtClean="0"/>
              <a:t>: both can exist together. </a:t>
            </a:r>
            <a:r>
              <a:rPr lang="en-US" b="1" dirty="0" smtClean="0"/>
              <a:t>Chronologies</a:t>
            </a:r>
            <a:r>
              <a:rPr lang="en-US" dirty="0" smtClean="0"/>
              <a:t> – the sequencing of events – can be a good starting point.</a:t>
            </a:r>
            <a:endParaRPr lang="en-C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Continuity &amp; Change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000" dirty="0" smtClean="0"/>
              <a:t>Guidepost </a:t>
            </a:r>
            <a:r>
              <a:rPr lang="en-US" sz="2000" dirty="0" smtClean="0"/>
              <a:t>2</a:t>
            </a:r>
            <a:endParaRPr lang="en-CA" sz="2000" dirty="0" smtClean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Change is a </a:t>
            </a:r>
            <a:r>
              <a:rPr lang="en-US" b="1" dirty="0" smtClean="0"/>
              <a:t>process</a:t>
            </a:r>
            <a:r>
              <a:rPr lang="en-US" dirty="0" smtClean="0"/>
              <a:t>, with varying paces and patterns. </a:t>
            </a:r>
            <a:r>
              <a:rPr lang="en-US" b="1" dirty="0" smtClean="0"/>
              <a:t>Turning points </a:t>
            </a:r>
            <a:r>
              <a:rPr lang="en-US" dirty="0" smtClean="0"/>
              <a:t>are moments when the process of change shifts in direction or pace.</a:t>
            </a:r>
            <a:endParaRPr lang="en-C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Guidepost </a:t>
            </a:r>
            <a:r>
              <a:rPr lang="en-US" sz="2000" dirty="0" smtClean="0"/>
              <a:t>3</a:t>
            </a:r>
            <a:endParaRPr lang="en-CA" sz="2000" dirty="0" smtClean="0"/>
          </a:p>
          <a:p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86314" y="4929198"/>
            <a:ext cx="4041775" cy="731520"/>
          </a:xfrm>
        </p:spPr>
        <p:txBody>
          <a:bodyPr/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</a:rPr>
              <a:t>John </a:t>
            </a:r>
            <a:r>
              <a:rPr lang="en-US" sz="2000" b="0" dirty="0" err="1" smtClean="0">
                <a:solidFill>
                  <a:schemeClr val="tx1"/>
                </a:solidFill>
              </a:rPr>
              <a:t>Gast’s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i="1" dirty="0" smtClean="0">
                <a:solidFill>
                  <a:schemeClr val="tx1"/>
                </a:solidFill>
              </a:rPr>
              <a:t>American Progress</a:t>
            </a:r>
            <a:endParaRPr lang="en-CA" sz="2000" b="0" i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b="1" dirty="0" smtClean="0"/>
              <a:t>Progress and decline </a:t>
            </a:r>
            <a:r>
              <a:rPr lang="en-US" dirty="0" smtClean="0"/>
              <a:t>are broad evaluations of change over time. Depending on the impacts of change, progress for one people may be decline for another.</a:t>
            </a:r>
            <a:endParaRPr lang="en-CA" dirty="0"/>
          </a:p>
        </p:txBody>
      </p:sp>
      <p:pic>
        <p:nvPicPr>
          <p:cNvPr id="7" name="Content Placeholder 6" descr="1024px-American_progress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86314" y="1714488"/>
            <a:ext cx="4065203" cy="309257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Continuity &amp; Change</a:t>
            </a:r>
            <a:endParaRPr lang="en-C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Guidepost </a:t>
            </a:r>
            <a:r>
              <a:rPr lang="en-US" sz="2000" dirty="0" smtClean="0"/>
              <a:t>4</a:t>
            </a:r>
            <a:endParaRPr lang="en-CA" sz="2000" dirty="0" smtClean="0"/>
          </a:p>
          <a:p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/>
              <a:t>Periodization</a:t>
            </a:r>
            <a:r>
              <a:rPr lang="en-US" dirty="0" smtClean="0"/>
              <a:t> helps us organize our thinking about continuity and change. It is a process of interpretation, by which we decide which events or developments constitute a period of history.</a:t>
            </a:r>
            <a:endParaRPr lang="en-CA" dirty="0"/>
          </a:p>
        </p:txBody>
      </p:sp>
      <p:pic>
        <p:nvPicPr>
          <p:cNvPr id="7" name="Content Placeholder 6" descr="geologic_time_clock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286380" y="2428868"/>
            <a:ext cx="2891652" cy="382111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Continuity &amp; Change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Adapted from </a:t>
            </a:r>
          </a:p>
          <a:p>
            <a:r>
              <a:rPr lang="en-US" i="1" dirty="0" smtClean="0"/>
              <a:t>The big six historical thinking concepts </a:t>
            </a:r>
          </a:p>
          <a:p>
            <a:r>
              <a:rPr lang="en-US" dirty="0" smtClean="0"/>
              <a:t>by peter </a:t>
            </a:r>
            <a:r>
              <a:rPr lang="en-US" dirty="0" err="1" smtClean="0"/>
              <a:t>seixas</a:t>
            </a:r>
            <a:r>
              <a:rPr lang="en-US" dirty="0" smtClean="0"/>
              <a:t> and tom </a:t>
            </a:r>
            <a:r>
              <a:rPr lang="en-US" dirty="0" err="1" smtClean="0"/>
              <a:t>morton</a:t>
            </a:r>
            <a:endParaRPr lang="en-US" dirty="0" smtClean="0"/>
          </a:p>
          <a:p>
            <a:r>
              <a:rPr lang="en-US" dirty="0" smtClean="0"/>
              <a:t>Published by nelson education</a:t>
            </a: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Thinking Concepts</a:t>
            </a:r>
            <a:endParaRPr lang="en-C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Historical Perspective</a:t>
            </a:r>
            <a:endParaRPr lang="en-CA" dirty="0"/>
          </a:p>
        </p:txBody>
      </p:sp>
      <p:pic>
        <p:nvPicPr>
          <p:cNvPr id="5" name="Content Placeholder 4" descr="1280px-Imperial_Federation,_Map_of_the_World_Showing_the_Extent_of_the_British_Empire_in_1886_(levelled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00166" y="1643050"/>
            <a:ext cx="6147227" cy="4572000"/>
          </a:xfrm>
        </p:spPr>
      </p:pic>
    </p:spTree>
    <p:extLst>
      <p:ext uri="{BB962C8B-B14F-4D97-AF65-F5344CB8AC3E}">
        <p14:creationId xmlns:p14="http://schemas.microsoft.com/office/powerpoint/2010/main" xmlns="" val="292416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Guidepost </a:t>
            </a:r>
            <a:r>
              <a:rPr lang="en-US" dirty="0" smtClean="0"/>
              <a:t>1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An ocean of </a:t>
            </a:r>
            <a:r>
              <a:rPr lang="en-US" b="1" dirty="0" smtClean="0"/>
              <a:t>difference</a:t>
            </a:r>
            <a:r>
              <a:rPr lang="en-US" dirty="0" smtClean="0"/>
              <a:t> can lie between current </a:t>
            </a:r>
            <a:r>
              <a:rPr lang="en-US" b="1" dirty="0" smtClean="0"/>
              <a:t>worldviews</a:t>
            </a:r>
            <a:r>
              <a:rPr lang="en-US" dirty="0" smtClean="0"/>
              <a:t> (beliefs, values, and motivations) and those of earlier periods of history.</a:t>
            </a:r>
            <a:endParaRPr lang="en-CA" dirty="0"/>
          </a:p>
        </p:txBody>
      </p:sp>
      <p:pic>
        <p:nvPicPr>
          <p:cNvPr id="9" name="Content Placeholder 8" descr="japannot.gif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565705" y="2471738"/>
            <a:ext cx="2508389" cy="382111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Perspective</a:t>
            </a:r>
            <a:endParaRPr lang="en-C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Perspective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Guidepost 2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is important to avoid </a:t>
            </a:r>
            <a:r>
              <a:rPr lang="en-US" b="1" dirty="0" err="1" smtClean="0"/>
              <a:t>presentism</a:t>
            </a:r>
            <a:r>
              <a:rPr lang="en-US" b="1" dirty="0" smtClean="0"/>
              <a:t> </a:t>
            </a:r>
            <a:r>
              <a:rPr lang="en-US" dirty="0" smtClean="0"/>
              <a:t>– the imposition of present ideas on actors in the past. Nonetheless, cautious reference to universal human experience can help us relate to the experience of historical actors.</a:t>
            </a:r>
            <a:endParaRPr lang="en-C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Perspective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Guidepost </a:t>
            </a:r>
            <a:r>
              <a:rPr lang="en-US" dirty="0" smtClean="0"/>
              <a:t>3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perspectives of historical actors are best understood by considering their </a:t>
            </a:r>
            <a:r>
              <a:rPr lang="en-US" b="1" dirty="0" smtClean="0"/>
              <a:t>historical context</a:t>
            </a:r>
            <a:r>
              <a:rPr lang="en-US" dirty="0" smtClean="0"/>
              <a:t>.</a:t>
            </a:r>
            <a:endParaRPr lang="en-C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Perspective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Guidepost </a:t>
            </a:r>
            <a:r>
              <a:rPr lang="en-US" dirty="0" smtClean="0"/>
              <a:t>4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Taking the perspectives of historical actors </a:t>
            </a:r>
            <a:r>
              <a:rPr lang="en-US" dirty="0" smtClean="0"/>
              <a:t>means inferring how people felt and thought in the past. It </a:t>
            </a:r>
            <a:r>
              <a:rPr lang="en-US" b="1" dirty="0" smtClean="0"/>
              <a:t>does not mean identifying with </a:t>
            </a:r>
            <a:r>
              <a:rPr lang="en-US" dirty="0" smtClean="0"/>
              <a:t>those actors. Valid </a:t>
            </a:r>
            <a:r>
              <a:rPr lang="en-US" b="1" dirty="0" smtClean="0"/>
              <a:t>inferences</a:t>
            </a:r>
            <a:r>
              <a:rPr lang="en-US" dirty="0" smtClean="0"/>
              <a:t> are those </a:t>
            </a:r>
            <a:r>
              <a:rPr lang="en-US" b="1" dirty="0" smtClean="0"/>
              <a:t>based on evidence</a:t>
            </a:r>
            <a:r>
              <a:rPr lang="en-US" dirty="0" smtClean="0"/>
              <a:t>.</a:t>
            </a:r>
            <a:endParaRPr lang="en-C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Guidepost </a:t>
            </a:r>
            <a:r>
              <a:rPr lang="en-US" dirty="0" smtClean="0"/>
              <a:t>5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Different historical actors have </a:t>
            </a:r>
            <a:r>
              <a:rPr lang="en-US" b="1" dirty="0" smtClean="0"/>
              <a:t>diverse perspectives </a:t>
            </a:r>
            <a:r>
              <a:rPr lang="en-US" dirty="0" smtClean="0"/>
              <a:t>on the events in which they are involved. Exploring these is key to understanding historical events.</a:t>
            </a:r>
            <a:endParaRPr lang="en-CA" dirty="0"/>
          </a:p>
        </p:txBody>
      </p:sp>
      <p:pic>
        <p:nvPicPr>
          <p:cNvPr id="7" name="Content Placeholder 6" descr="acadian expulsion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929190" y="1071546"/>
            <a:ext cx="3467096" cy="245778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Perspective</a:t>
            </a:r>
            <a:endParaRPr lang="en-CA" dirty="0"/>
          </a:p>
        </p:txBody>
      </p:sp>
      <p:pic>
        <p:nvPicPr>
          <p:cNvPr id="8" name="Picture 7" descr="que6p4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357562"/>
            <a:ext cx="3861816" cy="2871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Historical Significance</a:t>
            </a:r>
            <a:endParaRPr lang="en-CA" dirty="0"/>
          </a:p>
        </p:txBody>
      </p:sp>
      <p:pic>
        <p:nvPicPr>
          <p:cNvPr id="6" name="Content Placeholder 5" descr="9281350_orig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488" y="1714488"/>
            <a:ext cx="3520440" cy="4572000"/>
          </a:xfrm>
        </p:spPr>
      </p:pic>
    </p:spTree>
    <p:extLst>
      <p:ext uri="{BB962C8B-B14F-4D97-AF65-F5344CB8AC3E}">
        <p14:creationId xmlns:p14="http://schemas.microsoft.com/office/powerpoint/2010/main" xmlns="" val="116121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Historical Significance Activity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Create a timeline to illustrate the twenty most significant events in … history or, the history of our planet or, human history or the history of the 20</a:t>
            </a:r>
            <a:r>
              <a:rPr lang="en-CA" baseline="30000" dirty="0" smtClean="0"/>
              <a:t>th</a:t>
            </a:r>
            <a:r>
              <a:rPr lang="en-CA" dirty="0" smtClean="0"/>
              <a:t> Century or, …</a:t>
            </a:r>
            <a:endParaRPr lang="en-CA" dirty="0"/>
          </a:p>
        </p:txBody>
      </p:sp>
      <p:pic>
        <p:nvPicPr>
          <p:cNvPr id="8" name="Content Placeholder 7" descr="timeline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2066" y="1714488"/>
            <a:ext cx="3495238" cy="2190476"/>
          </a:xfrm>
        </p:spPr>
      </p:pic>
    </p:spTree>
    <p:extLst>
      <p:ext uri="{BB962C8B-B14F-4D97-AF65-F5344CB8AC3E}">
        <p14:creationId xmlns:p14="http://schemas.microsoft.com/office/powerpoint/2010/main" xmlns="" val="100821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Historical Significance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CA" sz="2000" dirty="0"/>
              <a:t>Guidepost 1</a:t>
            </a:r>
          </a:p>
          <a:p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Events, people or developments have historical significance if they </a:t>
            </a:r>
            <a:r>
              <a:rPr lang="en-CA" b="1" dirty="0" smtClean="0"/>
              <a:t>resulted in change</a:t>
            </a:r>
            <a:r>
              <a:rPr lang="en-CA" dirty="0" smtClean="0"/>
              <a:t>. </a:t>
            </a:r>
          </a:p>
          <a:p>
            <a:r>
              <a:rPr lang="en-CA" dirty="0" smtClean="0"/>
              <a:t>That is, they had deep consequences, for many people, over a long period of time.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6398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Historical Significance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CA" sz="2000" dirty="0" smtClean="0"/>
              <a:t>Guidepost 2</a:t>
            </a:r>
            <a:endParaRPr lang="en-CA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Events, people, or developments have historical significance if they are </a:t>
            </a:r>
            <a:r>
              <a:rPr lang="en-CA" b="1" dirty="0" smtClean="0"/>
              <a:t>revealing</a:t>
            </a:r>
            <a:r>
              <a:rPr lang="en-CA" dirty="0" smtClean="0"/>
              <a:t>.</a:t>
            </a:r>
          </a:p>
          <a:p>
            <a:r>
              <a:rPr lang="en-CA" dirty="0" smtClean="0"/>
              <a:t>That is, they shed light on enduring or emerging issues in history of contemporary life.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18870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2000" dirty="0" smtClean="0"/>
              <a:t>Guidepost 3</a:t>
            </a:r>
            <a:endParaRPr lang="en-CA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Historical significance is </a:t>
            </a:r>
            <a:r>
              <a:rPr lang="en-CA" b="1" dirty="0" smtClean="0"/>
              <a:t>constructed</a:t>
            </a:r>
            <a:r>
              <a:rPr lang="en-CA" dirty="0" smtClean="0"/>
              <a:t>.</a:t>
            </a:r>
          </a:p>
          <a:p>
            <a:r>
              <a:rPr lang="en-CA" dirty="0" smtClean="0"/>
              <a:t>That is, events, people, and developments meet criteria of historical significance only when they are shown to occupy a </a:t>
            </a:r>
            <a:r>
              <a:rPr lang="en-CA" b="1" dirty="0" smtClean="0"/>
              <a:t>meaningful place in a narrative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 smtClean="0"/>
              <a:t>Did it result in change?</a:t>
            </a:r>
          </a:p>
          <a:p>
            <a:r>
              <a:rPr lang="en-CA" dirty="0" smtClean="0"/>
              <a:t>Did it reveal something? </a:t>
            </a:r>
          </a:p>
          <a:p>
            <a:r>
              <a:rPr lang="en-CA" i="1" dirty="0" smtClean="0"/>
              <a:t>The narrative tells what happened.</a:t>
            </a:r>
          </a:p>
          <a:p>
            <a:r>
              <a:rPr lang="en-CA" dirty="0" smtClean="0"/>
              <a:t>Historical Significance established.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Historical Significance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1145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Historical Significance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CA" sz="2000" dirty="0" smtClean="0"/>
              <a:t>Guidepost 4</a:t>
            </a:r>
          </a:p>
          <a:p>
            <a:r>
              <a:rPr lang="en-CA" sz="2000" dirty="0" smtClean="0"/>
              <a:t>Historical </a:t>
            </a:r>
            <a:r>
              <a:rPr lang="en-CA" sz="2000" dirty="0"/>
              <a:t>significance </a:t>
            </a:r>
            <a:r>
              <a:rPr lang="en-CA" sz="2000" b="1" dirty="0"/>
              <a:t>varies</a:t>
            </a:r>
            <a:r>
              <a:rPr lang="en-CA" sz="2000" dirty="0"/>
              <a:t> over time and from group to group.</a:t>
            </a:r>
          </a:p>
          <a:p>
            <a:endParaRPr lang="en-CA" sz="2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1124744"/>
            <a:ext cx="3476625" cy="2247900"/>
          </a:xfrm>
        </p:spPr>
      </p:pic>
      <p:sp>
        <p:nvSpPr>
          <p:cNvPr id="9" name="TextBox 8"/>
          <p:cNvSpPr txBox="1"/>
          <p:nvPr/>
        </p:nvSpPr>
        <p:spPr>
          <a:xfrm>
            <a:off x="4292771" y="3632448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effectLst/>
              </a:rPr>
              <a:t>This "heroic" scene of Columbus "discovering" America</a:t>
            </a:r>
            <a:br>
              <a:rPr lang="en-CA" dirty="0" smtClean="0">
                <a:effectLst/>
              </a:rPr>
            </a:br>
            <a:r>
              <a:rPr lang="en-CA" dirty="0" smtClean="0">
                <a:effectLst/>
              </a:rPr>
              <a:t>erroneously depicts the event that led to the demise of</a:t>
            </a:r>
            <a:br>
              <a:rPr lang="en-CA" dirty="0" smtClean="0">
                <a:effectLst/>
              </a:rPr>
            </a:br>
            <a:r>
              <a:rPr lang="en-CA" dirty="0" err="1" smtClean="0">
                <a:effectLst/>
              </a:rPr>
              <a:t>Taino</a:t>
            </a:r>
            <a:r>
              <a:rPr lang="en-CA" dirty="0" smtClean="0">
                <a:effectLst/>
              </a:rPr>
              <a:t> culture in less than one generation.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1145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Cause &amp; Consequence</a:t>
            </a:r>
            <a:endParaRPr lang="en-CA" dirty="0"/>
          </a:p>
        </p:txBody>
      </p:sp>
      <p:pic>
        <p:nvPicPr>
          <p:cNvPr id="5" name="Content Placeholder 4" descr="HalifaxExplosio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85918" y="1857364"/>
            <a:ext cx="5573178" cy="3929090"/>
          </a:xfrm>
        </p:spPr>
      </p:pic>
    </p:spTree>
    <p:extLst>
      <p:ext uri="{BB962C8B-B14F-4D97-AF65-F5344CB8AC3E}">
        <p14:creationId xmlns:p14="http://schemas.microsoft.com/office/powerpoint/2010/main" xmlns="" val="215944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206</TotalTime>
  <Words>720</Words>
  <Application>Microsoft Office PowerPoint</Application>
  <PresentationFormat>On-screen Show (4:3)</PresentationFormat>
  <Paragraphs>77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Civic</vt:lpstr>
      <vt:lpstr>Historical Thinking Concepts</vt:lpstr>
      <vt:lpstr>Historical Thinking Concepts</vt:lpstr>
      <vt:lpstr>Historical Significance</vt:lpstr>
      <vt:lpstr>Historical Significance Activity</vt:lpstr>
      <vt:lpstr>Historical Significance</vt:lpstr>
      <vt:lpstr>Historical Significance</vt:lpstr>
      <vt:lpstr>Historical Significance</vt:lpstr>
      <vt:lpstr>Historical Significance</vt:lpstr>
      <vt:lpstr>Cause &amp; Consequence</vt:lpstr>
      <vt:lpstr>Cause and Consequence</vt:lpstr>
      <vt:lpstr>Cause and Consequence</vt:lpstr>
      <vt:lpstr>Cause and Consequence</vt:lpstr>
      <vt:lpstr>Cause and Consequence</vt:lpstr>
      <vt:lpstr>Cause and Consequence</vt:lpstr>
      <vt:lpstr>Continuity &amp; Change</vt:lpstr>
      <vt:lpstr>Continuity &amp; Change</vt:lpstr>
      <vt:lpstr>Continuity &amp; Change</vt:lpstr>
      <vt:lpstr>Continuity &amp; Change</vt:lpstr>
      <vt:lpstr>Continuity &amp; Change</vt:lpstr>
      <vt:lpstr>Historical Perspective</vt:lpstr>
      <vt:lpstr>Historical Perspective</vt:lpstr>
      <vt:lpstr>Historical Perspective</vt:lpstr>
      <vt:lpstr>Historical Perspective</vt:lpstr>
      <vt:lpstr>Historical Perspective</vt:lpstr>
      <vt:lpstr>Historical Perspective</vt:lpstr>
    </vt:vector>
  </TitlesOfParts>
  <Company>Toronto District School Board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Historical Thinking Concepts</dc:title>
  <dc:creator>Dingwall, Timothy</dc:creator>
  <cp:lastModifiedBy>Tim</cp:lastModifiedBy>
  <cp:revision>20</cp:revision>
  <dcterms:created xsi:type="dcterms:W3CDTF">2014-09-08T13:35:50Z</dcterms:created>
  <dcterms:modified xsi:type="dcterms:W3CDTF">2014-09-10T03:54:33Z</dcterms:modified>
</cp:coreProperties>
</file>